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350" r:id="rId2"/>
    <p:sldId id="348" r:id="rId3"/>
    <p:sldId id="319" r:id="rId4"/>
    <p:sldId id="365" r:id="rId5"/>
    <p:sldId id="366" r:id="rId6"/>
    <p:sldId id="367" r:id="rId7"/>
    <p:sldId id="368" r:id="rId8"/>
    <p:sldId id="351" r:id="rId9"/>
    <p:sldId id="352" r:id="rId10"/>
    <p:sldId id="371" r:id="rId11"/>
    <p:sldId id="353" r:id="rId12"/>
    <p:sldId id="354" r:id="rId13"/>
    <p:sldId id="358" r:id="rId14"/>
    <p:sldId id="355" r:id="rId15"/>
    <p:sldId id="369" r:id="rId16"/>
    <p:sldId id="356" r:id="rId17"/>
    <p:sldId id="357" r:id="rId18"/>
    <p:sldId id="361" r:id="rId19"/>
    <p:sldId id="372" r:id="rId20"/>
    <p:sldId id="359" r:id="rId21"/>
    <p:sldId id="370" r:id="rId22"/>
    <p:sldId id="362" r:id="rId23"/>
    <p:sldId id="363" r:id="rId24"/>
    <p:sldId id="376" r:id="rId25"/>
    <p:sldId id="377" r:id="rId26"/>
    <p:sldId id="378" r:id="rId27"/>
    <p:sldId id="380" r:id="rId28"/>
    <p:sldId id="381" r:id="rId29"/>
    <p:sldId id="382" r:id="rId30"/>
    <p:sldId id="3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16" autoAdjust="0"/>
    <p:restoredTop sz="94660"/>
  </p:normalViewPr>
  <p:slideViewPr>
    <p:cSldViewPr snapToGrid="0">
      <p:cViewPr varScale="1">
        <p:scale>
          <a:sx n="88" d="100"/>
          <a:sy n="88" d="100"/>
        </p:scale>
        <p:origin x="5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Ding Xiang" userId="5d49a64f78317fbe" providerId="LiveId" clId="{CBD05353-43F2-4BCA-B9A5-B1A67DB76381}"/>
    <pc:docChg chg="modSld">
      <pc:chgData name="Cheng Ding Xiang" userId="5d49a64f78317fbe" providerId="LiveId" clId="{CBD05353-43F2-4BCA-B9A5-B1A67DB76381}" dt="2020-08-25T07:38:41.049" v="0" actId="688"/>
      <pc:docMkLst>
        <pc:docMk/>
      </pc:docMkLst>
      <pc:sldChg chg="modSp">
        <pc:chgData name="Cheng Ding Xiang" userId="5d49a64f78317fbe" providerId="LiveId" clId="{CBD05353-43F2-4BCA-B9A5-B1A67DB76381}" dt="2020-08-25T07:38:41.049" v="0" actId="688"/>
        <pc:sldMkLst>
          <pc:docMk/>
          <pc:sldMk cId="3728900735" sldId="373"/>
        </pc:sldMkLst>
        <pc:picChg chg="mod">
          <ac:chgData name="Cheng Ding Xiang" userId="5d49a64f78317fbe" providerId="LiveId" clId="{CBD05353-43F2-4BCA-B9A5-B1A67DB76381}" dt="2020-08-25T07:38:41.049" v="0" actId="688"/>
          <ac:picMkLst>
            <pc:docMk/>
            <pc:sldMk cId="3728900735" sldId="373"/>
            <ac:picMk id="5122" creationId="{00000000-0000-0000-0000-000000000000}"/>
          </ac:picMkLst>
        </pc:picChg>
      </pc:sldChg>
    </pc:docChg>
  </pc:docChgLst>
  <pc:docChgLst>
    <pc:chgData name="Cheng Ding Xiang" userId="5d49a64f78317fbe" providerId="LiveId" clId="{7A12412B-8CD8-4C9F-986D-D9AE5E3DFAEA}"/>
    <pc:docChg chg="delSld modSld">
      <pc:chgData name="Cheng Ding Xiang" userId="5d49a64f78317fbe" providerId="LiveId" clId="{7A12412B-8CD8-4C9F-986D-D9AE5E3DFAEA}" dt="2020-09-16T03:05:38.870" v="16" actId="47"/>
      <pc:docMkLst>
        <pc:docMk/>
      </pc:docMkLst>
      <pc:sldChg chg="modSp del">
        <pc:chgData name="Cheng Ding Xiang" userId="5d49a64f78317fbe" providerId="LiveId" clId="{7A12412B-8CD8-4C9F-986D-D9AE5E3DFAEA}" dt="2020-09-16T03:05:34.970" v="15" actId="47"/>
        <pc:sldMkLst>
          <pc:docMk/>
          <pc:sldMk cId="2074036052" sldId="325"/>
        </pc:sldMkLst>
        <pc:spChg chg="mod">
          <ac:chgData name="Cheng Ding Xiang" userId="5d49a64f78317fbe" providerId="LiveId" clId="{7A12412B-8CD8-4C9F-986D-D9AE5E3DFAEA}" dt="2020-09-15T09:31:53.676" v="10" actId="20577"/>
          <ac:spMkLst>
            <pc:docMk/>
            <pc:sldMk cId="2074036052" sldId="325"/>
            <ac:spMk id="3" creationId="{00000000-0000-0000-0000-000000000000}"/>
          </ac:spMkLst>
        </pc:spChg>
      </pc:sldChg>
      <pc:sldChg chg="del">
        <pc:chgData name="Cheng Ding Xiang" userId="5d49a64f78317fbe" providerId="LiveId" clId="{7A12412B-8CD8-4C9F-986D-D9AE5E3DFAEA}" dt="2020-09-16T03:05:38.870" v="16" actId="47"/>
        <pc:sldMkLst>
          <pc:docMk/>
          <pc:sldMk cId="584853861" sldId="364"/>
        </pc:sldMkLst>
      </pc:sldChg>
      <pc:sldChg chg="modSp">
        <pc:chgData name="Cheng Ding Xiang" userId="5d49a64f78317fbe" providerId="LiveId" clId="{7A12412B-8CD8-4C9F-986D-D9AE5E3DFAEA}" dt="2020-09-15T09:33:29.870" v="14" actId="688"/>
        <pc:sldMkLst>
          <pc:docMk/>
          <pc:sldMk cId="3728900735" sldId="373"/>
        </pc:sldMkLst>
        <pc:picChg chg="mod">
          <ac:chgData name="Cheng Ding Xiang" userId="5d49a64f78317fbe" providerId="LiveId" clId="{7A12412B-8CD8-4C9F-986D-D9AE5E3DFAEA}" dt="2020-09-15T09:33:29.870" v="14" actId="688"/>
          <ac:picMkLst>
            <pc:docMk/>
            <pc:sldMk cId="3728900735" sldId="373"/>
            <ac:picMk id="5122" creationId="{00000000-0000-0000-0000-000000000000}"/>
          </ac:picMkLst>
        </pc:picChg>
      </pc:sldChg>
    </pc:docChg>
  </pc:docChgLst>
  <pc:docChgLst>
    <pc:chgData name="Cheng Ding Xiang" userId="5d49a64f78317fbe" providerId="LiveId" clId="{6D51F225-9124-47FE-BD73-BAEE6768AC3B}"/>
    <pc:docChg chg="delSld">
      <pc:chgData name="Cheng Ding Xiang" userId="5d49a64f78317fbe" providerId="LiveId" clId="{6D51F225-9124-47FE-BD73-BAEE6768AC3B}" dt="2022-08-17T05:23:16.499" v="0" actId="47"/>
      <pc:docMkLst>
        <pc:docMk/>
      </pc:docMkLst>
      <pc:sldChg chg="del">
        <pc:chgData name="Cheng Ding Xiang" userId="5d49a64f78317fbe" providerId="LiveId" clId="{6D51F225-9124-47FE-BD73-BAEE6768AC3B}" dt="2022-08-17T05:23:16.499" v="0" actId="47"/>
        <pc:sldMkLst>
          <pc:docMk/>
          <pc:sldMk cId="3728900735" sldId="3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D9B5-C23F-4F5B-A510-223EE943FD84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17674-09AA-4582-9862-A6B0A18099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17674-09AA-4582-9862-A6B0A18099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3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B66-F69F-4B6C-B526-16B5B129EADB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F3258-39DB-480D-AA11-E1EF94FC4695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A4F3-ED06-48DC-8481-6B075B3F12EC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124BB-FC4B-4459-9E83-B488936AD7B8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68379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599" y="2926079"/>
            <a:ext cx="6701589" cy="30632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54263"/>
            <a:ext cx="3200400" cy="39509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E645E34-4EAE-44C6-A808-8E7619B5FCEA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2019 DigiPen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90163" y="6459785"/>
            <a:ext cx="131202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15" y="594359"/>
            <a:ext cx="4572009" cy="11033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4800599" y="2880359"/>
            <a:ext cx="670158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4800598" y="2262738"/>
            <a:ext cx="670158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2258011"/>
            <a:ext cx="32004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61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50312"/>
            <a:ext cx="10058400" cy="863754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80406"/>
            <a:ext cx="10058400" cy="5156225"/>
          </a:xfrm>
        </p:spPr>
        <p:txBody>
          <a:bodyPr>
            <a:normAutofit/>
          </a:bodyPr>
          <a:lstStyle>
            <a:lvl1pPr marL="565150" indent="-457200">
              <a:buFont typeface="Arial" panose="020B0604020202020204" pitchFamily="34" charset="0"/>
              <a:buChar char="•"/>
              <a:defRPr sz="3200"/>
            </a:lvl1pPr>
            <a:lvl2pPr marL="1147763" indent="-465138">
              <a:buFont typeface="Courier New" panose="02070309020205020404" pitchFamily="49" charset="0"/>
              <a:buChar char="o"/>
              <a:defRPr sz="2800"/>
            </a:lvl2pPr>
            <a:lvl3pPr marL="1712913" indent="-449263">
              <a:buFont typeface="Wingdings" panose="05000000000000000000" pitchFamily="2" charset="2"/>
              <a:buChar char="§"/>
              <a:defRPr sz="2400"/>
            </a:lvl3pPr>
            <a:lvl4pPr marL="2293938" indent="-447675">
              <a:buFont typeface="Wingdings" panose="05000000000000000000" pitchFamily="2" charset="2"/>
              <a:buChar char="Ø"/>
              <a:defRPr sz="2000"/>
            </a:lvl4pPr>
            <a:lvl5pPr marL="2743200" indent="-449263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C66-FE28-425E-8208-CF7EDC8DF363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DE73-A3F0-436D-9600-1A6E66F9FFEF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2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283368"/>
            <a:ext cx="493776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83369"/>
            <a:ext cx="4937760" cy="4585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DBF8-50A7-4BC0-9320-D3D97C2642BE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2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3645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72738"/>
            <a:ext cx="493776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36456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72738"/>
            <a:ext cx="4937760" cy="39877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FFA9-120C-49D9-8B33-3C2B12A8DBA4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4FA30-5998-4A94-AC07-116568D8E4BB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7851-DAC7-4535-82A8-F9F52B85F021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© 2019 DigiPen Institute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8E9D1BF-3D47-4605-A719-999F5E730F58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2019 DigiPen Institute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10339"/>
            <a:ext cx="12192000" cy="3476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59784"/>
            <a:ext cx="12192001" cy="50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1097280" y="150312"/>
            <a:ext cx="10058400" cy="8637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097280" y="1180406"/>
            <a:ext cx="10058400" cy="51372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1097280" y="649186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832CE81-818F-4867-A81A-32FEBE6C803F}" type="datetime1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686185" y="6491869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© 2019 DigiPen Institute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9900458" y="649186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26301" y="0"/>
            <a:ext cx="0" cy="65099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0" y="989556"/>
            <a:ext cx="12192000" cy="2450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573087" indent="-4572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47763" indent="-46513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2913" indent="-46513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293938" indent="-48101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92450" indent="-6985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344238" cy="1668379"/>
          </a:xfrm>
        </p:spPr>
        <p:txBody>
          <a:bodyPr>
            <a:normAutofit fontScale="90000"/>
          </a:bodyPr>
          <a:lstStyle/>
          <a:p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CSD 1400</a:t>
            </a:r>
            <a:br>
              <a:rPr lang="en-US" sz="4400" u="sng" dirty="0"/>
            </a:br>
            <a:br>
              <a:rPr lang="en-US" sz="1200" u="sng" dirty="0"/>
            </a:br>
            <a:r>
              <a:rPr lang="en-US" dirty="0"/>
              <a:t>Project 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89095" y="3031958"/>
            <a:ext cx="6513093" cy="2957360"/>
          </a:xfrm>
        </p:spPr>
        <p:txBody>
          <a:bodyPr/>
          <a:lstStyle/>
          <a:p>
            <a:pPr marL="0">
              <a:buFont typeface="Wingdings" panose="05000000000000000000" pitchFamily="2" charset="2"/>
              <a:buChar char="q"/>
            </a:pPr>
            <a:r>
              <a:rPr lang="en-US" sz="3200" dirty="0"/>
              <a:t>Version Control Theory</a:t>
            </a:r>
          </a:p>
          <a:p>
            <a:pPr marL="0">
              <a:buFont typeface="Wingdings" panose="05000000000000000000" pitchFamily="2" charset="2"/>
              <a:buChar char="q"/>
            </a:pPr>
            <a:r>
              <a:rPr lang="en-US" sz="3200" dirty="0"/>
              <a:t>What we will be using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16"/>
          <p:cNvSpPr txBox="1">
            <a:spLocks/>
          </p:cNvSpPr>
          <p:nvPr/>
        </p:nvSpPr>
        <p:spPr>
          <a:xfrm>
            <a:off x="4800600" y="2245974"/>
            <a:ext cx="6700838" cy="78598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Version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C7FD436-3C8B-4889-B852-D495418EA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307771"/>
            <a:ext cx="3501026" cy="4338562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512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2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Centralized model  (SVN)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Repository</a:t>
            </a:r>
            <a:r>
              <a:rPr lang="en-US" sz="3600" dirty="0"/>
              <a:t> is stored on a central server (single source of truth)</a:t>
            </a:r>
          </a:p>
          <a:p>
            <a:r>
              <a:rPr lang="en-US" sz="3600" dirty="0"/>
              <a:t>Users </a:t>
            </a:r>
            <a:r>
              <a:rPr lang="en-US" sz="3600" b="1" dirty="0"/>
              <a:t>check out </a:t>
            </a:r>
            <a:r>
              <a:rPr lang="en-US" sz="3600" dirty="0"/>
              <a:t>files</a:t>
            </a:r>
          </a:p>
          <a:p>
            <a:r>
              <a:rPr lang="en-US" sz="3600" dirty="0"/>
              <a:t>Make changes</a:t>
            </a:r>
          </a:p>
          <a:p>
            <a:r>
              <a:rPr lang="en-US" sz="3600" b="1" dirty="0"/>
              <a:t>Commit</a:t>
            </a:r>
            <a:r>
              <a:rPr lang="en-US" sz="3600" dirty="0"/>
              <a:t> changes back to the server</a:t>
            </a:r>
          </a:p>
          <a:p>
            <a:pPr lvl="1"/>
            <a:r>
              <a:rPr lang="en-US" sz="3200" dirty="0"/>
              <a:t>File conflicts protected through </a:t>
            </a:r>
            <a:r>
              <a:rPr lang="en-US" sz="3200" b="1" dirty="0"/>
              <a:t>locking</a:t>
            </a:r>
            <a:r>
              <a:rPr lang="en-US" sz="3200" dirty="0"/>
              <a:t> or </a:t>
            </a:r>
            <a:r>
              <a:rPr lang="en-US" sz="3200" b="1" dirty="0"/>
              <a:t>merging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22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Centralized model  (SVN)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  <p:sp>
        <p:nvSpPr>
          <p:cNvPr id="6" name="Flowchart: Magnetic Disk 5"/>
          <p:cNvSpPr/>
          <p:nvPr/>
        </p:nvSpPr>
        <p:spPr>
          <a:xfrm>
            <a:off x="5486400" y="1895475"/>
            <a:ext cx="1295399" cy="175260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SVN Server</a:t>
            </a:r>
          </a:p>
        </p:txBody>
      </p:sp>
      <p:sp>
        <p:nvSpPr>
          <p:cNvPr id="7" name="Smiley Face 6"/>
          <p:cNvSpPr/>
          <p:nvPr/>
        </p:nvSpPr>
        <p:spPr>
          <a:xfrm>
            <a:off x="2543175" y="4276725"/>
            <a:ext cx="1485900" cy="1485900"/>
          </a:xfrm>
          <a:prstGeom prst="smileyFace">
            <a:avLst/>
          </a:prstGeom>
          <a:solidFill>
            <a:schemeClr val="accent4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5393054" y="4648200"/>
            <a:ext cx="1485900" cy="1485900"/>
          </a:xfrm>
          <a:prstGeom prst="smileyFace">
            <a:avLst/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8239123" y="4276725"/>
            <a:ext cx="1485900" cy="1485900"/>
          </a:xfrm>
          <a:prstGeom prst="smileyFace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83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Centralized model  (SVN)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  <p:sp>
        <p:nvSpPr>
          <p:cNvPr id="6" name="Flowchart: Magnetic Disk 5"/>
          <p:cNvSpPr/>
          <p:nvPr/>
        </p:nvSpPr>
        <p:spPr>
          <a:xfrm>
            <a:off x="5486400" y="1895475"/>
            <a:ext cx="1295399" cy="175260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SVN Server</a:t>
            </a:r>
          </a:p>
        </p:txBody>
      </p:sp>
      <p:sp>
        <p:nvSpPr>
          <p:cNvPr id="7" name="Smiley Face 6"/>
          <p:cNvSpPr/>
          <p:nvPr/>
        </p:nvSpPr>
        <p:spPr>
          <a:xfrm>
            <a:off x="2543175" y="4276725"/>
            <a:ext cx="1485900" cy="1485900"/>
          </a:xfrm>
          <a:prstGeom prst="smileyFace">
            <a:avLst/>
          </a:prstGeom>
          <a:solidFill>
            <a:schemeClr val="accent4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5393054" y="4648200"/>
            <a:ext cx="1485900" cy="1485900"/>
          </a:xfrm>
          <a:prstGeom prst="smileyFace">
            <a:avLst/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8239123" y="4276725"/>
            <a:ext cx="1485900" cy="1485900"/>
          </a:xfrm>
          <a:prstGeom prst="smileyFace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/>
          <p:cNvSpPr/>
          <p:nvPr/>
        </p:nvSpPr>
        <p:spPr>
          <a:xfrm rot="8561976">
            <a:off x="3850852" y="3542402"/>
            <a:ext cx="1352550" cy="622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5400000">
            <a:off x="5783464" y="3849268"/>
            <a:ext cx="701269" cy="622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ultidocument 14"/>
          <p:cNvSpPr/>
          <p:nvPr/>
        </p:nvSpPr>
        <p:spPr>
          <a:xfrm>
            <a:off x="3106424" y="3702719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Flowchart: Multidocument 15"/>
          <p:cNvSpPr/>
          <p:nvPr/>
        </p:nvSpPr>
        <p:spPr>
          <a:xfrm>
            <a:off x="4938698" y="4292969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0559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Centralized model  (SVN)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  <p:sp>
        <p:nvSpPr>
          <p:cNvPr id="6" name="Flowchart: Magnetic Disk 5"/>
          <p:cNvSpPr/>
          <p:nvPr/>
        </p:nvSpPr>
        <p:spPr>
          <a:xfrm>
            <a:off x="5486400" y="1895475"/>
            <a:ext cx="1295399" cy="175260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SVN Server</a:t>
            </a:r>
          </a:p>
        </p:txBody>
      </p:sp>
      <p:sp>
        <p:nvSpPr>
          <p:cNvPr id="7" name="Smiley Face 6"/>
          <p:cNvSpPr/>
          <p:nvPr/>
        </p:nvSpPr>
        <p:spPr>
          <a:xfrm>
            <a:off x="2543175" y="4276725"/>
            <a:ext cx="1485900" cy="1485900"/>
          </a:xfrm>
          <a:prstGeom prst="smileyFace">
            <a:avLst/>
          </a:prstGeom>
          <a:solidFill>
            <a:schemeClr val="accent4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5393054" y="4648200"/>
            <a:ext cx="1485900" cy="1485900"/>
          </a:xfrm>
          <a:prstGeom prst="smileyFace">
            <a:avLst/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8239123" y="4276725"/>
            <a:ext cx="1485900" cy="1485900"/>
          </a:xfrm>
          <a:prstGeom prst="smileyFace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/>
          <p:cNvSpPr/>
          <p:nvPr/>
        </p:nvSpPr>
        <p:spPr>
          <a:xfrm rot="19281690">
            <a:off x="3850852" y="3542402"/>
            <a:ext cx="1352550" cy="622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ultidocument 14"/>
          <p:cNvSpPr/>
          <p:nvPr/>
        </p:nvSpPr>
        <p:spPr>
          <a:xfrm>
            <a:off x="4430625" y="2771775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Flowchart: Multidocument 15"/>
          <p:cNvSpPr/>
          <p:nvPr/>
        </p:nvSpPr>
        <p:spPr>
          <a:xfrm>
            <a:off x="4938698" y="4292969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9474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Centralized model  (SVN)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  <p:sp>
        <p:nvSpPr>
          <p:cNvPr id="6" name="Flowchart: Magnetic Disk 5"/>
          <p:cNvSpPr/>
          <p:nvPr/>
        </p:nvSpPr>
        <p:spPr>
          <a:xfrm>
            <a:off x="5486400" y="1895475"/>
            <a:ext cx="1295399" cy="175260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SVN Server</a:t>
            </a:r>
          </a:p>
        </p:txBody>
      </p:sp>
      <p:sp>
        <p:nvSpPr>
          <p:cNvPr id="7" name="Smiley Face 6"/>
          <p:cNvSpPr/>
          <p:nvPr/>
        </p:nvSpPr>
        <p:spPr>
          <a:xfrm>
            <a:off x="2543175" y="4276725"/>
            <a:ext cx="1485900" cy="1485900"/>
          </a:xfrm>
          <a:prstGeom prst="smileyFace">
            <a:avLst/>
          </a:prstGeom>
          <a:solidFill>
            <a:schemeClr val="accent4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5393054" y="4648200"/>
            <a:ext cx="1485900" cy="1485900"/>
          </a:xfrm>
          <a:prstGeom prst="smileyFace">
            <a:avLst/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8239123" y="4276725"/>
            <a:ext cx="1485900" cy="1485900"/>
          </a:xfrm>
          <a:prstGeom prst="smileyFace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/>
          <p:cNvSpPr/>
          <p:nvPr/>
        </p:nvSpPr>
        <p:spPr>
          <a:xfrm rot="2680441">
            <a:off x="6918008" y="3751441"/>
            <a:ext cx="1352550" cy="622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ultidocument 14"/>
          <p:cNvSpPr/>
          <p:nvPr/>
        </p:nvSpPr>
        <p:spPr>
          <a:xfrm>
            <a:off x="8333521" y="3693908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Flowchart: Multidocument 15"/>
          <p:cNvSpPr/>
          <p:nvPr/>
        </p:nvSpPr>
        <p:spPr>
          <a:xfrm>
            <a:off x="4938698" y="4292969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Flowchart: Multidocument 16"/>
          <p:cNvSpPr/>
          <p:nvPr/>
        </p:nvSpPr>
        <p:spPr>
          <a:xfrm>
            <a:off x="4430625" y="2771775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386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Centralized model  (SVN)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  <p:sp>
        <p:nvSpPr>
          <p:cNvPr id="6" name="Flowchart: Magnetic Disk 5"/>
          <p:cNvSpPr/>
          <p:nvPr/>
        </p:nvSpPr>
        <p:spPr>
          <a:xfrm>
            <a:off x="5486400" y="1895475"/>
            <a:ext cx="1295399" cy="175260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SVN Server</a:t>
            </a:r>
          </a:p>
        </p:txBody>
      </p:sp>
      <p:sp>
        <p:nvSpPr>
          <p:cNvPr id="7" name="Smiley Face 6"/>
          <p:cNvSpPr/>
          <p:nvPr/>
        </p:nvSpPr>
        <p:spPr>
          <a:xfrm>
            <a:off x="2543175" y="4276725"/>
            <a:ext cx="1485900" cy="1485900"/>
          </a:xfrm>
          <a:prstGeom prst="smileyFace">
            <a:avLst/>
          </a:prstGeom>
          <a:solidFill>
            <a:schemeClr val="accent4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5393054" y="4648200"/>
            <a:ext cx="1485900" cy="1485900"/>
          </a:xfrm>
          <a:prstGeom prst="smileyFace">
            <a:avLst>
              <a:gd name="adj" fmla="val -4653"/>
            </a:avLst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8239123" y="4276725"/>
            <a:ext cx="1485900" cy="1485900"/>
          </a:xfrm>
          <a:prstGeom prst="smileyFace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16200000">
            <a:off x="5783464" y="3849268"/>
            <a:ext cx="701269" cy="622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ultidocument 15"/>
          <p:cNvSpPr/>
          <p:nvPr/>
        </p:nvSpPr>
        <p:spPr>
          <a:xfrm>
            <a:off x="4905359" y="3828421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1+</a:t>
            </a:r>
          </a:p>
        </p:txBody>
      </p:sp>
      <p:sp>
        <p:nvSpPr>
          <p:cNvPr id="17" name="Flowchart: Multidocument 16"/>
          <p:cNvSpPr/>
          <p:nvPr/>
        </p:nvSpPr>
        <p:spPr>
          <a:xfrm>
            <a:off x="4430625" y="2771775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Not Equal 10"/>
          <p:cNvSpPr/>
          <p:nvPr/>
        </p:nvSpPr>
        <p:spPr>
          <a:xfrm>
            <a:off x="4650104" y="3232138"/>
            <a:ext cx="742950" cy="533399"/>
          </a:xfrm>
          <a:prstGeom prst="mathNotEqua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53303" y="3243646"/>
            <a:ext cx="1487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Conflict</a:t>
            </a:r>
          </a:p>
        </p:txBody>
      </p:sp>
      <p:sp>
        <p:nvSpPr>
          <p:cNvPr id="18" name="Flowchart: Multidocument 17"/>
          <p:cNvSpPr/>
          <p:nvPr/>
        </p:nvSpPr>
        <p:spPr>
          <a:xfrm>
            <a:off x="8333521" y="3693908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43311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Multidocument 15"/>
          <p:cNvSpPr/>
          <p:nvPr/>
        </p:nvSpPr>
        <p:spPr>
          <a:xfrm>
            <a:off x="4905359" y="3828421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86300" y="3693908"/>
            <a:ext cx="1219200" cy="71616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Centralized model  (SVN)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  <p:sp>
        <p:nvSpPr>
          <p:cNvPr id="6" name="Flowchart: Magnetic Disk 5"/>
          <p:cNvSpPr/>
          <p:nvPr/>
        </p:nvSpPr>
        <p:spPr>
          <a:xfrm>
            <a:off x="5486400" y="1895475"/>
            <a:ext cx="1295399" cy="175260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SVN Server</a:t>
            </a:r>
          </a:p>
        </p:txBody>
      </p:sp>
      <p:sp>
        <p:nvSpPr>
          <p:cNvPr id="7" name="Smiley Face 6"/>
          <p:cNvSpPr/>
          <p:nvPr/>
        </p:nvSpPr>
        <p:spPr>
          <a:xfrm>
            <a:off x="2543175" y="4276725"/>
            <a:ext cx="1485900" cy="1485900"/>
          </a:xfrm>
          <a:prstGeom prst="smileyFace">
            <a:avLst/>
          </a:prstGeom>
          <a:solidFill>
            <a:schemeClr val="accent4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5393054" y="4648200"/>
            <a:ext cx="1485900" cy="1485900"/>
          </a:xfrm>
          <a:prstGeom prst="smileyFace">
            <a:avLst>
              <a:gd name="adj" fmla="val 4653"/>
            </a:avLst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8239123" y="4276725"/>
            <a:ext cx="1485900" cy="1485900"/>
          </a:xfrm>
          <a:prstGeom prst="smileyFace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16200000">
            <a:off x="5783464" y="3849268"/>
            <a:ext cx="701269" cy="622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Multidocument 16"/>
          <p:cNvSpPr/>
          <p:nvPr/>
        </p:nvSpPr>
        <p:spPr>
          <a:xfrm>
            <a:off x="4430625" y="2771775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50157" y="3243646"/>
            <a:ext cx="1359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Merge</a:t>
            </a:r>
          </a:p>
        </p:txBody>
      </p:sp>
      <p:sp>
        <p:nvSpPr>
          <p:cNvPr id="13" name="Arrow: Right 12"/>
          <p:cNvSpPr/>
          <p:nvPr/>
        </p:nvSpPr>
        <p:spPr>
          <a:xfrm rot="14920925">
            <a:off x="4505628" y="3499113"/>
            <a:ext cx="514349" cy="171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/>
          <p:cNvSpPr/>
          <p:nvPr/>
        </p:nvSpPr>
        <p:spPr>
          <a:xfrm rot="4161901">
            <a:off x="4736634" y="3434155"/>
            <a:ext cx="514349" cy="171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/>
          <p:cNvSpPr/>
          <p:nvPr/>
        </p:nvSpPr>
        <p:spPr>
          <a:xfrm rot="14920925">
            <a:off x="4973249" y="3369747"/>
            <a:ext cx="514349" cy="171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ultidocument 19"/>
          <p:cNvSpPr/>
          <p:nvPr/>
        </p:nvSpPr>
        <p:spPr>
          <a:xfrm>
            <a:off x="8333521" y="3693908"/>
            <a:ext cx="819160" cy="466726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18069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Centralized model  (SVN)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One </a:t>
            </a:r>
            <a:r>
              <a:rPr lang="en-US" i="1" dirty="0"/>
              <a:t>protected</a:t>
            </a:r>
            <a:r>
              <a:rPr lang="en-US" dirty="0"/>
              <a:t> source of truth</a:t>
            </a:r>
          </a:p>
          <a:p>
            <a:pPr lvl="2"/>
            <a:r>
              <a:rPr lang="en-US" dirty="0"/>
              <a:t>Server always has the </a:t>
            </a:r>
            <a:r>
              <a:rPr lang="en-US" b="1" dirty="0"/>
              <a:t>Head</a:t>
            </a:r>
            <a:r>
              <a:rPr lang="en-US" dirty="0"/>
              <a:t> revision</a:t>
            </a:r>
          </a:p>
          <a:p>
            <a:pPr lvl="1"/>
            <a:r>
              <a:rPr lang="en-US" dirty="0"/>
              <a:t>Simple to understand</a:t>
            </a:r>
          </a:p>
          <a:p>
            <a:pPr lvl="1"/>
            <a:r>
              <a:rPr lang="en-US" dirty="0"/>
              <a:t>Extensive historical information</a:t>
            </a:r>
          </a:p>
          <a:p>
            <a:pPr lvl="1"/>
            <a:r>
              <a:rPr lang="en-US" dirty="0"/>
              <a:t>Changes managed by the central system</a:t>
            </a:r>
          </a:p>
          <a:p>
            <a:pPr lvl="2"/>
            <a:r>
              <a:rPr lang="en-US" dirty="0"/>
              <a:t>Minimizes manual processes, less human error</a:t>
            </a:r>
          </a:p>
          <a:p>
            <a:r>
              <a:rPr lang="en-US" dirty="0"/>
              <a:t>Downsides</a:t>
            </a:r>
          </a:p>
          <a:p>
            <a:pPr lvl="1"/>
            <a:r>
              <a:rPr lang="en-US" dirty="0"/>
              <a:t>Older technology  (CVS, 1990)</a:t>
            </a:r>
          </a:p>
          <a:p>
            <a:pPr lvl="1"/>
            <a:r>
              <a:rPr lang="en-US" dirty="0"/>
              <a:t>Must communicate with server, can slow down some 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918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11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Version Control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66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Distributed model  (Git)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180406"/>
            <a:ext cx="10813983" cy="5156225"/>
          </a:xfrm>
        </p:spPr>
        <p:txBody>
          <a:bodyPr>
            <a:normAutofit/>
          </a:bodyPr>
          <a:lstStyle/>
          <a:p>
            <a:r>
              <a:rPr lang="en-US" sz="3600" b="1" dirty="0"/>
              <a:t>Repository</a:t>
            </a:r>
            <a:r>
              <a:rPr lang="en-US" sz="3600" dirty="0"/>
              <a:t> is stored on every user’s machine (many sources of </a:t>
            </a:r>
            <a:r>
              <a:rPr lang="en-US" sz="3600" i="1" dirty="0"/>
              <a:t>potential</a:t>
            </a:r>
            <a:r>
              <a:rPr lang="en-US" sz="3600" dirty="0"/>
              <a:t> truth)</a:t>
            </a:r>
          </a:p>
          <a:p>
            <a:r>
              <a:rPr lang="en-US" sz="3600" dirty="0"/>
              <a:t>Users make changes and commit to their own machine</a:t>
            </a:r>
          </a:p>
          <a:p>
            <a:r>
              <a:rPr lang="en-US" sz="3600" dirty="0"/>
              <a:t>Syncing with other users is done through </a:t>
            </a:r>
            <a:r>
              <a:rPr lang="en-US" sz="3600" b="1" dirty="0"/>
              <a:t>push </a:t>
            </a:r>
            <a:r>
              <a:rPr lang="en-US" sz="3600" dirty="0"/>
              <a:t>and </a:t>
            </a:r>
            <a:r>
              <a:rPr lang="en-US" sz="3600" b="1" dirty="0"/>
              <a:t>pull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459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Distributed model  (Git)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model  (</a:t>
            </a:r>
            <a:r>
              <a:rPr lang="en-US" dirty="0" err="1"/>
              <a:t>Git</a:t>
            </a:r>
            <a:r>
              <a:rPr lang="en-US" dirty="0"/>
              <a:t>, Mercurial)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  <p:sp>
        <p:nvSpPr>
          <p:cNvPr id="6" name="Flowchart: Magnetic Disk 5"/>
          <p:cNvSpPr/>
          <p:nvPr/>
        </p:nvSpPr>
        <p:spPr>
          <a:xfrm>
            <a:off x="6537314" y="2005918"/>
            <a:ext cx="1295399" cy="175260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7" name="Smiley Face 6"/>
          <p:cNvSpPr/>
          <p:nvPr/>
        </p:nvSpPr>
        <p:spPr>
          <a:xfrm>
            <a:off x="5514985" y="2438958"/>
            <a:ext cx="1485900" cy="1485900"/>
          </a:xfrm>
          <a:prstGeom prst="smileyFace">
            <a:avLst/>
          </a:prstGeom>
          <a:solidFill>
            <a:schemeClr val="accent4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4240529" y="4629150"/>
            <a:ext cx="1485900" cy="1485900"/>
          </a:xfrm>
          <a:prstGeom prst="smileyFace">
            <a:avLst/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8508989" y="4467225"/>
            <a:ext cx="1485900" cy="1485900"/>
          </a:xfrm>
          <a:prstGeom prst="smileyFace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24961 -0.03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7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Distributed model  (Git)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  <p:sp>
        <p:nvSpPr>
          <p:cNvPr id="6" name="Flowchart: Magnetic Disk 5"/>
          <p:cNvSpPr/>
          <p:nvPr/>
        </p:nvSpPr>
        <p:spPr>
          <a:xfrm>
            <a:off x="6537314" y="2005918"/>
            <a:ext cx="1295399" cy="175260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7" name="Smiley Face 6"/>
          <p:cNvSpPr/>
          <p:nvPr/>
        </p:nvSpPr>
        <p:spPr>
          <a:xfrm>
            <a:off x="2200285" y="2272618"/>
            <a:ext cx="1485900" cy="1485900"/>
          </a:xfrm>
          <a:prstGeom prst="smileyFace">
            <a:avLst/>
          </a:prstGeom>
          <a:solidFill>
            <a:schemeClr val="accent4">
              <a:lumMod val="10000"/>
              <a:lumOff val="9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4240529" y="4629150"/>
            <a:ext cx="1485900" cy="1485900"/>
          </a:xfrm>
          <a:prstGeom prst="smileyFace">
            <a:avLst/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8508989" y="4467225"/>
            <a:ext cx="1485900" cy="1485900"/>
          </a:xfrm>
          <a:prstGeom prst="smileyFace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-Turn 10"/>
          <p:cNvSpPr/>
          <p:nvPr/>
        </p:nvSpPr>
        <p:spPr>
          <a:xfrm rot="9960224">
            <a:off x="2847634" y="3839998"/>
            <a:ext cx="733425" cy="485775"/>
          </a:xfrm>
          <a:prstGeom prst="uturnArrow">
            <a:avLst>
              <a:gd name="adj1" fmla="val 20833"/>
              <a:gd name="adj2" fmla="val 25000"/>
              <a:gd name="adj3" fmla="val 29167"/>
              <a:gd name="adj4" fmla="val 7083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U-Turn 11"/>
          <p:cNvSpPr/>
          <p:nvPr/>
        </p:nvSpPr>
        <p:spPr>
          <a:xfrm rot="21172474">
            <a:off x="8743951" y="3937838"/>
            <a:ext cx="733425" cy="485775"/>
          </a:xfrm>
          <a:prstGeom prst="uturnArrow">
            <a:avLst>
              <a:gd name="adj1" fmla="val 20833"/>
              <a:gd name="adj2" fmla="val 25000"/>
              <a:gd name="adj3" fmla="val 29167"/>
              <a:gd name="adj4" fmla="val 70833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Right 12"/>
          <p:cNvSpPr/>
          <p:nvPr/>
        </p:nvSpPr>
        <p:spPr>
          <a:xfrm>
            <a:off x="3873499" y="2819401"/>
            <a:ext cx="2384426" cy="253318"/>
          </a:xfrm>
          <a:prstGeom prst="rightArrow">
            <a:avLst>
              <a:gd name="adj1" fmla="val 50000"/>
              <a:gd name="adj2" fmla="val 61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3059271">
            <a:off x="3543333" y="3927493"/>
            <a:ext cx="1274804" cy="253318"/>
          </a:xfrm>
          <a:prstGeom prst="rightArrow">
            <a:avLst>
              <a:gd name="adj1" fmla="val 50000"/>
              <a:gd name="adj2" fmla="val 61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/>
          <p:cNvSpPr/>
          <p:nvPr/>
        </p:nvSpPr>
        <p:spPr>
          <a:xfrm rot="18911135">
            <a:off x="5320645" y="4116485"/>
            <a:ext cx="1403033" cy="2124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/>
          <p:cNvCxnSpPr/>
          <p:nvPr/>
        </p:nvCxnSpPr>
        <p:spPr>
          <a:xfrm>
            <a:off x="4050487" y="3299510"/>
            <a:ext cx="4175951" cy="2015439"/>
          </a:xfrm>
          <a:prstGeom prst="curvedConnector3">
            <a:avLst/>
          </a:prstGeom>
          <a:ln w="1143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26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Distributed model  (Git)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Newer, improves on previous shortcomings  (</a:t>
            </a:r>
            <a:r>
              <a:rPr lang="en-US" dirty="0" err="1"/>
              <a:t>Git</a:t>
            </a:r>
            <a:r>
              <a:rPr lang="en-US" dirty="0"/>
              <a:t>, 2005)</a:t>
            </a:r>
          </a:p>
          <a:p>
            <a:pPr lvl="1"/>
            <a:r>
              <a:rPr lang="en-US" dirty="0"/>
              <a:t>Everyone is their own repository</a:t>
            </a:r>
          </a:p>
          <a:p>
            <a:pPr lvl="1"/>
            <a:r>
              <a:rPr lang="en-US" dirty="0"/>
              <a:t>No central server, some operations are very fast</a:t>
            </a:r>
          </a:p>
          <a:p>
            <a:r>
              <a:rPr lang="en-US" dirty="0"/>
              <a:t>Downsides</a:t>
            </a:r>
          </a:p>
          <a:p>
            <a:pPr lvl="1"/>
            <a:r>
              <a:rPr lang="en-US" dirty="0"/>
              <a:t>Not as straight forward</a:t>
            </a:r>
          </a:p>
          <a:p>
            <a:pPr lvl="1"/>
            <a:r>
              <a:rPr lang="en-US" dirty="0"/>
              <a:t>Everyone is their own repository</a:t>
            </a:r>
          </a:p>
          <a:p>
            <a:pPr lvl="1"/>
            <a:r>
              <a:rPr lang="en-US" dirty="0"/>
              <a:t>No central server, some operations are very slow, no </a:t>
            </a:r>
            <a:r>
              <a:rPr lang="en-US" b="1" dirty="0"/>
              <a:t>head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67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be using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2" descr="Git Logo PNG Transparent &amp;amp; SVG Vector - Freebie Supp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24" y="550845"/>
            <a:ext cx="3842847" cy="288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448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028" y="1277979"/>
            <a:ext cx="10130651" cy="4998130"/>
          </a:xfrm>
        </p:spPr>
        <p:txBody>
          <a:bodyPr/>
          <a:lstStyle/>
          <a:p>
            <a:r>
              <a:rPr lang="en-US" dirty="0"/>
              <a:t>Version Control adopted by many companies</a:t>
            </a:r>
          </a:p>
          <a:p>
            <a:endParaRPr lang="en-US" dirty="0"/>
          </a:p>
          <a:p>
            <a:r>
              <a:rPr lang="en-US" dirty="0"/>
              <a:t>We will be adopting the Centralized Workflow</a:t>
            </a:r>
          </a:p>
          <a:p>
            <a:endParaRPr lang="en-US" dirty="0"/>
          </a:p>
          <a:p>
            <a:r>
              <a:rPr lang="en-US" dirty="0"/>
              <a:t>This leverages on the simplicity of SVN, while introducing the basics of GIT for more advance usage in the future.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10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028" y="1277979"/>
            <a:ext cx="10130651" cy="4998130"/>
          </a:xfrm>
        </p:spPr>
        <p:txBody>
          <a:bodyPr/>
          <a:lstStyle/>
          <a:p>
            <a:r>
              <a:rPr lang="en-US" dirty="0"/>
              <a:t>Similar to SVN Centralized Model</a:t>
            </a:r>
          </a:p>
          <a:p>
            <a:endParaRPr lang="en-US" dirty="0"/>
          </a:p>
          <a:p>
            <a:r>
              <a:rPr lang="en-US" dirty="0"/>
              <a:t>On the version control server, just 1 branch = 1 source of truth</a:t>
            </a:r>
          </a:p>
          <a:p>
            <a:endParaRPr lang="en-US" dirty="0"/>
          </a:p>
          <a:p>
            <a:r>
              <a:rPr lang="en-US" dirty="0"/>
              <a:t>Main difference, GIT provides local version control.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97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122" name="Picture 2" descr="Version Control The Benefits of Version Control Version control is a system  that records changes to a file or set of files over time so that you can  recall specific versions later. The benefits are at hand: Track incremental  backups and recover: Every document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66" y="464665"/>
            <a:ext cx="7924397" cy="56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079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https://www.atlassian.com/git/tutorials/comparing-workflows#centralized-workflow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32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Pain points for many</a:t>
            </a:r>
          </a:p>
          <a:p>
            <a:endParaRPr lang="en-US" dirty="0"/>
          </a:p>
          <a:p>
            <a:r>
              <a:rPr lang="en-US" dirty="0"/>
              <a:t>Very good skill to have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2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80406"/>
            <a:ext cx="10573352" cy="5156225"/>
          </a:xfrm>
        </p:spPr>
        <p:txBody>
          <a:bodyPr>
            <a:normAutofit/>
          </a:bodyPr>
          <a:lstStyle/>
          <a:p>
            <a:pPr marL="622300" indent="-514350"/>
            <a:r>
              <a:rPr lang="en-US" sz="3600" dirty="0"/>
              <a:t>What is version control?</a:t>
            </a:r>
          </a:p>
          <a:p>
            <a:pPr marL="1204913" lvl="1" indent="-514350"/>
            <a:r>
              <a:rPr lang="en-US" sz="3200" dirty="0"/>
              <a:t>A logical way to organize and control changes (revisions)</a:t>
            </a:r>
          </a:p>
          <a:p>
            <a:pPr marL="1204913" lvl="1" indent="-514350"/>
            <a:r>
              <a:rPr lang="en-US" sz="3200" dirty="0"/>
              <a:t>Captures historical data by tracking changes over </a:t>
            </a:r>
            <a:r>
              <a:rPr lang="en-US" sz="3200" b="1" dirty="0"/>
              <a:t>time</a:t>
            </a:r>
          </a:p>
          <a:p>
            <a:pPr marL="1204913" lvl="1" indent="-514350"/>
            <a:r>
              <a:rPr lang="en-US" sz="3200" dirty="0"/>
              <a:t>Also known as </a:t>
            </a:r>
            <a:r>
              <a:rPr lang="en-US" sz="3200" b="1" dirty="0"/>
              <a:t>revision control</a:t>
            </a:r>
            <a:r>
              <a:rPr lang="en-US" sz="3200" dirty="0"/>
              <a:t> or </a:t>
            </a:r>
            <a:r>
              <a:rPr lang="en-US" sz="3200" b="1" dirty="0"/>
              <a:t>source control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9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Lecturers using these slides:</a:t>
            </a:r>
          </a:p>
          <a:p>
            <a:pPr lvl="1"/>
            <a:r>
              <a:rPr lang="en-US" dirty="0"/>
              <a:t>Justin Chambers</a:t>
            </a:r>
          </a:p>
          <a:p>
            <a:pPr lvl="1"/>
            <a:r>
              <a:rPr lang="en-US" dirty="0"/>
              <a:t>Matthew </a:t>
            </a:r>
            <a:r>
              <a:rPr lang="en-US" dirty="0" err="1"/>
              <a:t>Picioccio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DigiPen Institute of Technology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3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2300" indent="-514350"/>
            <a:r>
              <a:rPr lang="en-US" sz="3600" dirty="0"/>
              <a:t>Where is version control used?</a:t>
            </a:r>
          </a:p>
          <a:p>
            <a:pPr marL="1204913" lvl="1" indent="-514350"/>
            <a:r>
              <a:rPr lang="en-US" sz="3200" dirty="0"/>
              <a:t>books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  <p:pic>
        <p:nvPicPr>
          <p:cNvPr id="1034" name="Picture 10" descr="Image result for text book edi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58" y="1796685"/>
            <a:ext cx="6108700" cy="438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6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2300" indent="-514350"/>
            <a:r>
              <a:rPr lang="en-US" sz="3600" dirty="0"/>
              <a:t>Where is version control used?</a:t>
            </a:r>
          </a:p>
          <a:p>
            <a:pPr marL="1204913" lvl="1" indent="-514350"/>
            <a:r>
              <a:rPr lang="en-US" sz="3200" dirty="0"/>
              <a:t>books</a:t>
            </a:r>
          </a:p>
          <a:p>
            <a:pPr marL="1204913" lvl="1" indent="-514350"/>
            <a:r>
              <a:rPr lang="en-US" sz="3200" dirty="0"/>
              <a:t>art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  <p:pic>
        <p:nvPicPr>
          <p:cNvPr id="1026" name="Picture 2" descr="File:Skrik 18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53" y="2832941"/>
            <a:ext cx="2552470" cy="34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The Scream by Edvard Munch, 1893 - Nasjonalgalleri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10" y="2832941"/>
            <a:ext cx="2741176" cy="34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The Scream Paste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70" y="2832941"/>
            <a:ext cx="2558155" cy="34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Edvard Munch - The Scream - Google Art Projec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109" y="2832941"/>
            <a:ext cx="2694590" cy="34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57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2300" indent="-514350"/>
            <a:r>
              <a:rPr lang="en-US" sz="3600" dirty="0"/>
              <a:t>Where is version control used?</a:t>
            </a:r>
          </a:p>
          <a:p>
            <a:pPr marL="1204913" lvl="1" indent="-514350"/>
            <a:r>
              <a:rPr lang="en-US" sz="3200" dirty="0"/>
              <a:t>books</a:t>
            </a:r>
          </a:p>
          <a:p>
            <a:pPr marL="1204913" lvl="1" indent="-514350"/>
            <a:r>
              <a:rPr lang="en-US" sz="3200" dirty="0"/>
              <a:t>art</a:t>
            </a:r>
          </a:p>
          <a:p>
            <a:pPr marL="1204913" lvl="1" indent="-514350"/>
            <a:r>
              <a:rPr lang="en-US" sz="3200" dirty="0"/>
              <a:t>other documents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943" r="14907"/>
          <a:stretch/>
        </p:blipFill>
        <p:spPr>
          <a:xfrm>
            <a:off x="7091826" y="2130096"/>
            <a:ext cx="4905375" cy="37195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739" t="24598" r="8125" b="58992"/>
          <a:stretch/>
        </p:blipFill>
        <p:spPr>
          <a:xfrm>
            <a:off x="752475" y="3615921"/>
            <a:ext cx="7147152" cy="2233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959" y="1722309"/>
            <a:ext cx="2971473" cy="45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1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cre8ivelabs.com/wp-content/uploads/2014/06/201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" y="3393406"/>
            <a:ext cx="10677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2300" indent="-514350"/>
            <a:r>
              <a:rPr lang="en-US" sz="3600" dirty="0"/>
              <a:t>Where is version control used?</a:t>
            </a:r>
          </a:p>
          <a:p>
            <a:pPr marL="1204913" lvl="1" indent="-514350"/>
            <a:r>
              <a:rPr lang="en-US" sz="3200" dirty="0"/>
              <a:t>computer programs</a:t>
            </a:r>
          </a:p>
          <a:p>
            <a:pPr marL="1204913" lvl="1" indent="-514350"/>
            <a:r>
              <a:rPr lang="en-US" sz="3200" dirty="0"/>
              <a:t>web sites</a:t>
            </a:r>
          </a:p>
          <a:p>
            <a:pPr marL="1204913" lvl="1" indent="-514350"/>
            <a:r>
              <a:rPr lang="en-US" sz="3200" dirty="0"/>
              <a:t>collections of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054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Version Control in Software Development</a:t>
            </a:r>
          </a:p>
          <a:p>
            <a:r>
              <a:rPr lang="en-US" sz="3600" dirty="0"/>
              <a:t>Simplest?</a:t>
            </a:r>
          </a:p>
          <a:p>
            <a:pPr lvl="1"/>
            <a:r>
              <a:rPr lang="en-US" sz="3200" dirty="0"/>
              <a:t>Multiple copies (USB, email)</a:t>
            </a:r>
          </a:p>
          <a:p>
            <a:pPr lvl="1"/>
            <a:r>
              <a:rPr lang="en-US" sz="3200" dirty="0"/>
              <a:t>Downsides</a:t>
            </a:r>
          </a:p>
          <a:p>
            <a:pPr lvl="2"/>
            <a:r>
              <a:rPr lang="en-US" sz="2800" dirty="0"/>
              <a:t>Lots of near-identical memory duplication</a:t>
            </a:r>
          </a:p>
          <a:p>
            <a:pPr lvl="2"/>
            <a:r>
              <a:rPr lang="en-US" sz="2800" dirty="0"/>
              <a:t>Easy to make mistakes</a:t>
            </a:r>
          </a:p>
          <a:p>
            <a:pPr lvl="2"/>
            <a:r>
              <a:rPr lang="en-US" sz="2800" dirty="0"/>
              <a:t>Easy to lose</a:t>
            </a:r>
          </a:p>
          <a:p>
            <a:pPr lvl="2"/>
            <a:r>
              <a:rPr lang="en-US" sz="2800" dirty="0"/>
              <a:t>Difficult to coordinate with team members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33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USB method</a:t>
            </a:r>
          </a:p>
          <a:p>
            <a:pPr lvl="1"/>
            <a:r>
              <a:rPr lang="en-US" sz="3200" dirty="0"/>
              <a:t>USB is the source of truth (</a:t>
            </a:r>
            <a:r>
              <a:rPr lang="en-US" sz="3200" b="1" dirty="0"/>
              <a:t>repository</a:t>
            </a:r>
            <a:r>
              <a:rPr lang="en-US" sz="3200" dirty="0"/>
              <a:t>, read-only)</a:t>
            </a:r>
          </a:p>
          <a:p>
            <a:pPr lvl="1"/>
            <a:r>
              <a:rPr lang="en-US" sz="3200" dirty="0"/>
              <a:t>Copy the file to my machine (</a:t>
            </a:r>
            <a:r>
              <a:rPr lang="en-US" sz="3200" b="1" dirty="0"/>
              <a:t>check out</a:t>
            </a:r>
            <a:r>
              <a:rPr lang="en-US" sz="3200" dirty="0"/>
              <a:t>)</a:t>
            </a:r>
          </a:p>
          <a:p>
            <a:pPr lvl="1"/>
            <a:r>
              <a:rPr lang="en-US" sz="3200" dirty="0"/>
              <a:t>Make changes</a:t>
            </a:r>
          </a:p>
          <a:p>
            <a:pPr lvl="1"/>
            <a:r>
              <a:rPr lang="en-US" sz="3200" dirty="0"/>
              <a:t>Save changes back to USB </a:t>
            </a:r>
            <a:r>
              <a:rPr lang="en-US" sz="3200" i="1" dirty="0"/>
              <a:t>as new version </a:t>
            </a:r>
            <a:r>
              <a:rPr lang="en-US" sz="3200" dirty="0"/>
              <a:t>(</a:t>
            </a:r>
            <a:r>
              <a:rPr lang="en-US" sz="3200" b="1" dirty="0"/>
              <a:t>check in, commit</a:t>
            </a:r>
            <a:r>
              <a:rPr lang="en-US" sz="3200" dirty="0"/>
              <a:t>)</a:t>
            </a:r>
          </a:p>
          <a:p>
            <a:pPr lvl="2"/>
            <a:r>
              <a:rPr lang="en-US" sz="2800" dirty="0"/>
              <a:t>Overwriting the previous files is called </a:t>
            </a:r>
            <a:r>
              <a:rPr lang="en-US" sz="2800" b="1" dirty="0"/>
              <a:t>clobbering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Curriculum © 2019 DigiPen Institute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2" descr="C:\Users\Doug\LiveMesh\MyShare\Work\DigiPen\SVN\Projects\Game150\Assets\Bitmaps\DPLogoRGB_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80161" y="112289"/>
            <a:ext cx="1951037" cy="469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81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000000"/>
      </a:accent1>
      <a:accent2>
        <a:srgbClr val="98012E"/>
      </a:accent2>
      <a:accent3>
        <a:srgbClr val="EAAD00"/>
      </a:accent3>
      <a:accent4>
        <a:srgbClr val="005C2A"/>
      </a:accent4>
      <a:accent5>
        <a:srgbClr val="194C9F"/>
      </a:accent5>
      <a:accent6>
        <a:srgbClr val="BE4712"/>
      </a:accent6>
      <a:hlink>
        <a:srgbClr val="282F76"/>
      </a:hlink>
      <a:folHlink>
        <a:srgbClr val="96A9A9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5053</TotalTime>
  <Words>787</Words>
  <Application>Microsoft Office PowerPoint</Application>
  <PresentationFormat>Widescreen</PresentationFormat>
  <Paragraphs>193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Wingdings</vt:lpstr>
      <vt:lpstr>Retrospect</vt:lpstr>
      <vt:lpstr>CSD 1400  Project Introduction</vt:lpstr>
      <vt:lpstr>Version Control Theory</vt:lpstr>
      <vt:lpstr>Version Control</vt:lpstr>
      <vt:lpstr>Version Control</vt:lpstr>
      <vt:lpstr>Version Control</vt:lpstr>
      <vt:lpstr>Version Control</vt:lpstr>
      <vt:lpstr>Version Control</vt:lpstr>
      <vt:lpstr>Version Control</vt:lpstr>
      <vt:lpstr>Version Control</vt:lpstr>
      <vt:lpstr>Centralized</vt:lpstr>
      <vt:lpstr>Centralized model  (SVN)</vt:lpstr>
      <vt:lpstr>Centralized model  (SVN)</vt:lpstr>
      <vt:lpstr>Centralized model  (SVN)</vt:lpstr>
      <vt:lpstr>Centralized model  (SVN)</vt:lpstr>
      <vt:lpstr>Centralized model  (SVN)</vt:lpstr>
      <vt:lpstr>Centralized model  (SVN)</vt:lpstr>
      <vt:lpstr>Centralized model  (SVN)</vt:lpstr>
      <vt:lpstr>Centralized model  (SVN)</vt:lpstr>
      <vt:lpstr>Distributed</vt:lpstr>
      <vt:lpstr>Distributed model  (Git)</vt:lpstr>
      <vt:lpstr>Distributed model  (Git)</vt:lpstr>
      <vt:lpstr>Distributed model  (Git)</vt:lpstr>
      <vt:lpstr>Distributed model  (Git)</vt:lpstr>
      <vt:lpstr>What we will be using</vt:lpstr>
      <vt:lpstr>GIT</vt:lpstr>
      <vt:lpstr>Centralized Workflow</vt:lpstr>
      <vt:lpstr>PowerPoint Presentation</vt:lpstr>
      <vt:lpstr>Reference</vt:lpstr>
      <vt:lpstr>GIT Reality</vt:lpstr>
      <vt:lpstr>Credits</vt:lpstr>
    </vt:vector>
  </TitlesOfParts>
  <Company>DigiPen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Rowan</dc:creator>
  <cp:lastModifiedBy>Cheng Ding Xiang</cp:lastModifiedBy>
  <cp:revision>118</cp:revision>
  <dcterms:created xsi:type="dcterms:W3CDTF">2014-08-29T20:52:27Z</dcterms:created>
  <dcterms:modified xsi:type="dcterms:W3CDTF">2022-08-17T05:23:25Z</dcterms:modified>
</cp:coreProperties>
</file>